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Montserrat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1bba6bed5c_0_2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1bba6bed5c_0_2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1bba6bed5c_0_2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1bba6bed5c_0_2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1bba6bed5c_0_2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1bba6bed5c_0_2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bba6bed5c_0_2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1bba6bed5c_0_2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1bba6bed5c_0_2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1bba6bed5c_0_2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1bba6bed5c_0_2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1bba6bed5c_0_2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bba6bed5c_0_2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1bba6bed5c_0_2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1bba6bed5c_0_2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1bba6bed5c_0_2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bba6bed5c_0_2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1bba6bed5c_0_2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bba6bed5c_0_2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1bba6bed5c_0_2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bba6bed5c_0_2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bba6bed5c_0_2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ee057645b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ee057645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e057645b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ee057645b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ee057645b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ee057645b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e057645b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ee057645b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e057645b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ee057645b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ee057645b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ee057645b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ee057645b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ee057645b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ee057645b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ee057645b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ee057645b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ee057645b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1bba6bed5c_0_2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1bba6bed5c_0_2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ee057645b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ee057645b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ee057645b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ee057645b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ee057645b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ee057645b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e057645b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ee057645b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ee057645b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ee057645b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ee057645b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ee057645b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ee057645b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ee057645b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ee057645b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ee057645b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ee057645b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ee057645b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ee076d404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ee076d4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e057645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ee057645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ee076d404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ee076d404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ee076d404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ee076d404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1bba6bed5c_0_2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1bba6bed5c_0_2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bba6bed5c_0_2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1bba6bed5c_0_2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bba6bed5c_0_2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1bba6bed5c_0_2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1bba6bed5c_0_2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1bba6bed5c_0_2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bba6bed5c_0_2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1bba6bed5c_0_2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BERTimbau</a:t>
            </a:r>
            <a:endParaRPr/>
          </a:p>
        </p:txBody>
      </p:sp>
      <p:sp>
        <p:nvSpPr>
          <p:cNvPr id="229" name="Google Shape;229;p17"/>
          <p:cNvSpPr txBox="1"/>
          <p:nvPr/>
        </p:nvSpPr>
        <p:spPr>
          <a:xfrm>
            <a:off x="5974650" y="3683300"/>
            <a:ext cx="319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3572600" y="2987325"/>
            <a:ext cx="398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Stance Classification Model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FINE TUNING…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7" title="ClassDistribution_AcrossFold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6702"/>
            <a:ext cx="9143999" cy="3910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8" title="Validation_Accuracy_Across_Fold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863" y="147675"/>
            <a:ext cx="7302276" cy="4848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9" title="Training_Validation_Losses_Across_Fold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63" y="307863"/>
            <a:ext cx="8919284" cy="452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0" title="Total_Losses_Across_Epoch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12" y="184475"/>
            <a:ext cx="7191375" cy="4774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1" title="Average_Losses_Across_Epoch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263" y="178600"/>
            <a:ext cx="7251476" cy="4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NEW MODEL… 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3"/>
          <p:cNvPicPr preferRelativeResize="0"/>
          <p:nvPr/>
        </p:nvPicPr>
        <p:blipFill rotWithShape="1">
          <a:blip r:embed="rId3">
            <a:alphaModFix/>
          </a:blip>
          <a:srcRect b="1559" l="0" r="0" t="1550"/>
          <a:stretch/>
        </p:blipFill>
        <p:spPr>
          <a:xfrm>
            <a:off x="862013" y="362300"/>
            <a:ext cx="7419975" cy="44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4"/>
          <p:cNvPicPr preferRelativeResize="0"/>
          <p:nvPr/>
        </p:nvPicPr>
        <p:blipFill rotWithShape="1">
          <a:blip r:embed="rId3">
            <a:alphaModFix/>
          </a:blip>
          <a:srcRect b="1559" l="0" r="0" t="1550"/>
          <a:stretch/>
        </p:blipFill>
        <p:spPr>
          <a:xfrm>
            <a:off x="3963475" y="2000250"/>
            <a:ext cx="4949551" cy="29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/>
          <p:cNvPicPr preferRelativeResize="0"/>
          <p:nvPr/>
        </p:nvPicPr>
        <p:blipFill rotWithShape="1">
          <a:blip r:embed="rId4">
            <a:alphaModFix/>
          </a:blip>
          <a:srcRect b="1559" l="0" r="0" t="1550"/>
          <a:stretch/>
        </p:blipFill>
        <p:spPr>
          <a:xfrm>
            <a:off x="178600" y="179050"/>
            <a:ext cx="3690926" cy="21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5"/>
          <p:cNvPicPr preferRelativeResize="0"/>
          <p:nvPr/>
        </p:nvPicPr>
        <p:blipFill rotWithShape="1">
          <a:blip r:embed="rId3">
            <a:alphaModFix/>
          </a:blip>
          <a:srcRect b="504" l="0" r="0" t="504"/>
          <a:stretch/>
        </p:blipFill>
        <p:spPr>
          <a:xfrm>
            <a:off x="2013912" y="178600"/>
            <a:ext cx="5116175" cy="4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362" y="839850"/>
            <a:ext cx="2389275" cy="39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09700" cy="16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8"/>
          <p:cNvSpPr txBox="1"/>
          <p:nvPr/>
        </p:nvSpPr>
        <p:spPr>
          <a:xfrm>
            <a:off x="4655350" y="428625"/>
            <a:ext cx="4369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BERT-BASE-PORTUGUESE-CASED</a:t>
            </a: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pre trained in brazilian portuguese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sentence textual similarity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recognizing textual entailment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name entity recognition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0" y="285750"/>
            <a:ext cx="457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BERTimbau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6"/>
          <p:cNvPicPr preferRelativeResize="0"/>
          <p:nvPr/>
        </p:nvPicPr>
        <p:blipFill rotWithShape="1">
          <a:blip r:embed="rId3">
            <a:alphaModFix/>
          </a:blip>
          <a:srcRect b="504" l="0" r="0" t="504"/>
          <a:stretch/>
        </p:blipFill>
        <p:spPr>
          <a:xfrm>
            <a:off x="4167201" y="519100"/>
            <a:ext cx="4726775" cy="44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6"/>
          <p:cNvPicPr preferRelativeResize="0"/>
          <p:nvPr/>
        </p:nvPicPr>
        <p:blipFill rotWithShape="1">
          <a:blip r:embed="rId4">
            <a:alphaModFix/>
          </a:blip>
          <a:srcRect b="504" l="0" r="0" t="504"/>
          <a:stretch/>
        </p:blipFill>
        <p:spPr>
          <a:xfrm>
            <a:off x="190500" y="190500"/>
            <a:ext cx="3583775" cy="33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– 8:2 TRAIN/TEST SPLIT –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PREPARING THE DATA…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9"/>
          <p:cNvPicPr preferRelativeResize="0"/>
          <p:nvPr/>
        </p:nvPicPr>
        <p:blipFill rotWithShape="1">
          <a:blip r:embed="rId3">
            <a:alphaModFix/>
          </a:blip>
          <a:srcRect b="0" l="2116" r="2116" t="0"/>
          <a:stretch/>
        </p:blipFill>
        <p:spPr>
          <a:xfrm>
            <a:off x="1882188" y="179150"/>
            <a:ext cx="5379625" cy="478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0"/>
          <p:cNvPicPr preferRelativeResize="0"/>
          <p:nvPr/>
        </p:nvPicPr>
        <p:blipFill rotWithShape="1">
          <a:blip r:embed="rId3">
            <a:alphaModFix/>
          </a:blip>
          <a:srcRect b="0" l="1867" r="1867" t="0"/>
          <a:stretch/>
        </p:blipFill>
        <p:spPr>
          <a:xfrm>
            <a:off x="1891450" y="178600"/>
            <a:ext cx="5361101" cy="4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BERTimbau…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2"/>
          <p:cNvPicPr preferRelativeResize="0"/>
          <p:nvPr/>
        </p:nvPicPr>
        <p:blipFill rotWithShape="1">
          <a:blip r:embed="rId3">
            <a:alphaModFix/>
          </a:blip>
          <a:srcRect b="1681" l="0" r="0" t="1681"/>
          <a:stretch/>
        </p:blipFill>
        <p:spPr>
          <a:xfrm>
            <a:off x="854238" y="357662"/>
            <a:ext cx="7435525" cy="44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3"/>
          <p:cNvPicPr preferRelativeResize="0"/>
          <p:nvPr/>
        </p:nvPicPr>
        <p:blipFill rotWithShape="1">
          <a:blip r:embed="rId3">
            <a:alphaModFix/>
          </a:blip>
          <a:srcRect b="268" l="0" r="0" t="268"/>
          <a:stretch/>
        </p:blipFill>
        <p:spPr>
          <a:xfrm>
            <a:off x="2013913" y="178600"/>
            <a:ext cx="5116174" cy="478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FINE TUNING…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5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0" y="670700"/>
            <a:ext cx="9143999" cy="3907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– 9:1 TRAIN/TEST SPLIT –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6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920863" y="178600"/>
            <a:ext cx="7302275" cy="4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7"/>
          <p:cNvPicPr preferRelativeResize="0"/>
          <p:nvPr/>
        </p:nvPicPr>
        <p:blipFill rotWithShape="1">
          <a:blip r:embed="rId3">
            <a:alphaModFix/>
          </a:blip>
          <a:srcRect b="0" l="445" r="455" t="0"/>
          <a:stretch/>
        </p:blipFill>
        <p:spPr>
          <a:xfrm>
            <a:off x="152400" y="307850"/>
            <a:ext cx="8839198" cy="4527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8"/>
          <p:cNvPicPr preferRelativeResize="0"/>
          <p:nvPr/>
        </p:nvPicPr>
        <p:blipFill rotWithShape="1">
          <a:blip r:embed="rId3">
            <a:alphaModFix/>
          </a:blip>
          <a:srcRect b="0" l="922" r="922" t="0"/>
          <a:stretch/>
        </p:blipFill>
        <p:spPr>
          <a:xfrm>
            <a:off x="976313" y="184487"/>
            <a:ext cx="7191375" cy="47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9"/>
          <p:cNvPicPr preferRelativeResize="0"/>
          <p:nvPr/>
        </p:nvPicPr>
        <p:blipFill rotWithShape="1">
          <a:blip r:embed="rId3">
            <a:alphaModFix/>
          </a:blip>
          <a:srcRect b="641" l="0" r="0" t="631"/>
          <a:stretch/>
        </p:blipFill>
        <p:spPr>
          <a:xfrm>
            <a:off x="899675" y="178600"/>
            <a:ext cx="7344649" cy="4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0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NEW MODEL… 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1"/>
          <p:cNvPicPr preferRelativeResize="0"/>
          <p:nvPr/>
        </p:nvPicPr>
        <p:blipFill rotWithShape="1">
          <a:blip r:embed="rId3">
            <a:alphaModFix/>
          </a:blip>
          <a:srcRect b="1559" l="0" r="0" t="1550"/>
          <a:stretch/>
        </p:blipFill>
        <p:spPr>
          <a:xfrm>
            <a:off x="862013" y="362300"/>
            <a:ext cx="7419975" cy="44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2"/>
          <p:cNvPicPr preferRelativeResize="0"/>
          <p:nvPr/>
        </p:nvPicPr>
        <p:blipFill rotWithShape="1">
          <a:blip r:embed="rId3">
            <a:alphaModFix/>
          </a:blip>
          <a:srcRect b="1559" l="0" r="0" t="1550"/>
          <a:stretch/>
        </p:blipFill>
        <p:spPr>
          <a:xfrm>
            <a:off x="3963475" y="2000250"/>
            <a:ext cx="4949551" cy="29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2"/>
          <p:cNvPicPr preferRelativeResize="0"/>
          <p:nvPr/>
        </p:nvPicPr>
        <p:blipFill rotWithShape="1">
          <a:blip r:embed="rId4">
            <a:alphaModFix/>
          </a:blip>
          <a:srcRect b="1681" l="0" r="0" t="1681"/>
          <a:stretch/>
        </p:blipFill>
        <p:spPr>
          <a:xfrm>
            <a:off x="178600" y="179050"/>
            <a:ext cx="3690926" cy="21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3912" y="178600"/>
            <a:ext cx="5116174" cy="4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7201" y="519100"/>
            <a:ext cx="4726775" cy="44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4"/>
          <p:cNvPicPr preferRelativeResize="0"/>
          <p:nvPr/>
        </p:nvPicPr>
        <p:blipFill rotWithShape="1">
          <a:blip r:embed="rId4">
            <a:alphaModFix/>
          </a:blip>
          <a:srcRect b="268" l="0" r="0" t="268"/>
          <a:stretch/>
        </p:blipFill>
        <p:spPr>
          <a:xfrm>
            <a:off x="190500" y="190500"/>
            <a:ext cx="3583776" cy="335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5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EVALUATION ACROSS FOLDS</a:t>
            </a: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… 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PREPARING THE DATA…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6" title="Fold 1_StancePerformanceTable_TrainedMod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87" y="534750"/>
            <a:ext cx="2853902" cy="184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6" title="Fold 2_StancePerformanceTable_TrainedMode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5038" y="534761"/>
            <a:ext cx="2853902" cy="184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6" title="Fold 3_StancePerformanceTable_TrainedMode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4410" y="534755"/>
            <a:ext cx="2853902" cy="1840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6" title="Fold 4_StancePerformanceTable_TrainedMode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6184" y="2768190"/>
            <a:ext cx="2853902" cy="184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6" title="Fold 5_StancePerformanceTable_TrainedModel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6021" y="2768198"/>
            <a:ext cx="2853902" cy="1840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7" title="Fold 1_StanceConfusionMatrix_TrainedMod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88" y="23426"/>
            <a:ext cx="2604767" cy="245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7" title="Fold 2_StanceConfusionMatrix_TrainedMode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618" y="23413"/>
            <a:ext cx="2604767" cy="245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7" title="Fold 3_StanceConfusionMatrix_TrainedMode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3146" y="23430"/>
            <a:ext cx="2604767" cy="24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7" title="Fold 4_StanceConfusionMatrix_TrainedMode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1637" y="2661537"/>
            <a:ext cx="2604767" cy="2458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7" title="Fold 5_StanceConfusionMatrix_TrainedModel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9526" y="2661526"/>
            <a:ext cx="2604767" cy="245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1" title="ClassDistribution_WholeDatase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200" y="179163"/>
            <a:ext cx="5379600" cy="4785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2" title="ClassDistribution_TrainTestSpli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291" y="178600"/>
            <a:ext cx="5321408" cy="4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/>
          <p:nvPr/>
        </p:nvSpPr>
        <p:spPr>
          <a:xfrm>
            <a:off x="0" y="164835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BERTimbau…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" title="PerformanceTable_PreTrainedMod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250" y="286638"/>
            <a:ext cx="7435500" cy="457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5" title="ConfusionMatrix_PreTrainedMod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776" y="178600"/>
            <a:ext cx="5064442" cy="4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